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71" r:id="rId3"/>
    <p:sldId id="260" r:id="rId4"/>
    <p:sldId id="261" r:id="rId5"/>
    <p:sldId id="263" r:id="rId6"/>
    <p:sldId id="265" r:id="rId7"/>
    <p:sldId id="276" r:id="rId8"/>
    <p:sldId id="275" r:id="rId9"/>
    <p:sldId id="270" r:id="rId10"/>
    <p:sldId id="273" r:id="rId11"/>
    <p:sldId id="272" r:id="rId12"/>
    <p:sldId id="279" r:id="rId13"/>
    <p:sldId id="280" r:id="rId14"/>
    <p:sldId id="264" r:id="rId15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576" autoAdjust="0"/>
    <p:restoredTop sz="94713" autoAdjust="0"/>
  </p:normalViewPr>
  <p:slideViewPr>
    <p:cSldViewPr showGuides="1">
      <p:cViewPr varScale="1">
        <p:scale>
          <a:sx n="91" d="100"/>
          <a:sy n="91" d="100"/>
        </p:scale>
        <p:origin x="-1146" y="-114"/>
      </p:cViewPr>
      <p:guideLst>
        <p:guide orient="horz" pos="4201"/>
        <p:guide pos="1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84"/>
      </p:cViewPr>
      <p:guideLst>
        <p:guide orient="horz" pos="3131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58598610929303252"/>
          <c:h val="0.9708128079332334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нарушения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нарушения при организации и проведении закупочных процедур - 29 %</c:v>
                </c:pt>
                <c:pt idx="1">
                  <c:v>нарушения при ведении бухгалтерского учета - 11 %</c:v>
                </c:pt>
                <c:pt idx="2">
                  <c:v>нарушения при формировании и исполнении бюджета - 32 %</c:v>
                </c:pt>
                <c:pt idx="3">
                  <c:v>неэффективное использование бюджетных средств - 20 %</c:v>
                </c:pt>
                <c:pt idx="4">
                  <c:v>нарушения в сфере распоряжения и управления муниципальной собственностью - 2 %</c:v>
                </c:pt>
                <c:pt idx="5">
                  <c:v>иные нарушения - 6 %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</c:v>
                </c:pt>
                <c:pt idx="1">
                  <c:v>11</c:v>
                </c:pt>
                <c:pt idx="2">
                  <c:v>32</c:v>
                </c:pt>
                <c:pt idx="3">
                  <c:v>20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0292210797544099"/>
          <c:y val="4.428263230447612E-2"/>
          <c:w val="0.39707789202455918"/>
          <c:h val="0.91145082281974599"/>
        </c:manualLayout>
      </c:layout>
      <c:txPr>
        <a:bodyPr/>
        <a:lstStyle/>
        <a:p>
          <a:pPr>
            <a:defRPr b="1" i="1"/>
          </a:pPr>
          <a:endParaRPr lang="ru-RU"/>
        </a:p>
      </c:txPr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5859861092930323"/>
          <c:h val="0.9708128079332334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нарушения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нарушения при организации и проведении закупочных процедур - 52 %</c:v>
                </c:pt>
                <c:pt idx="1">
                  <c:v>нарушения при ведении бухгалтерского учета - 22 %</c:v>
                </c:pt>
                <c:pt idx="2">
                  <c:v>нарушения при формировании и исполнении бюджета - нет</c:v>
                </c:pt>
                <c:pt idx="3">
                  <c:v>неэффективное использование бюджетных средств - 21 %</c:v>
                </c:pt>
                <c:pt idx="4">
                  <c:v>нарушения в сфере распоряжения и управления муниципальной собственностью - нет</c:v>
                </c:pt>
                <c:pt idx="5">
                  <c:v>иные нарушения - 5 %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52</c:v>
                </c:pt>
                <c:pt idx="1">
                  <c:v>22</c:v>
                </c:pt>
                <c:pt idx="2">
                  <c:v>0</c:v>
                </c:pt>
                <c:pt idx="3">
                  <c:v>21</c:v>
                </c:pt>
                <c:pt idx="4">
                  <c:v>0</c:v>
                </c:pt>
                <c:pt idx="5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9055502065031762"/>
          <c:y val="4.4282632304476141E-2"/>
          <c:w val="0.40944497934968238"/>
          <c:h val="0.91145082281974599"/>
        </c:manualLayout>
      </c:layout>
      <c:txPr>
        <a:bodyPr/>
        <a:lstStyle/>
        <a:p>
          <a:pPr>
            <a:defRPr b="1" i="1"/>
          </a:pPr>
          <a:endParaRPr lang="ru-RU"/>
        </a:p>
      </c:txPr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0.18018</cdr:x>
      <cdr:y>0.73134</cdr:y>
    </cdr:from>
    <cdr:to>
      <cdr:x>0.27027</cdr:x>
      <cdr:y>0.80597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63763" y="3500462"/>
          <a:ext cx="78188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32 %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0.43243</cdr:x>
      <cdr:y>0.65672</cdr:y>
    </cdr:from>
    <cdr:to>
      <cdr:x>0.52259</cdr:x>
      <cdr:y>0.73134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753013" y="3143272"/>
          <a:ext cx="782475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11 %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0.09009</cdr:x>
      <cdr:y>0.67164</cdr:y>
    </cdr:from>
    <cdr:to>
      <cdr:x>0.18018</cdr:x>
      <cdr:y>0.74627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4380" y="3214710"/>
          <a:ext cx="714379" cy="3572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dirty="0">
              <a:latin typeface="Times New Roman" pitchFamily="18" charset="0"/>
              <a:cs typeface="Times New Roman" pitchFamily="18" charset="0"/>
            </a:rPr>
            <a:t>2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0.43243</cdr:x>
      <cdr:y>0.62687</cdr:y>
    </cdr:from>
    <cdr:to>
      <cdr:x>0.54054</cdr:x>
      <cdr:y>0.70149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29024" y="3000396"/>
          <a:ext cx="85725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0F8A7-8292-4A30-9175-D7DB9BE0315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366B7-36FE-46FC-8BE9-1C1130D6CC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366B7-36FE-46FC-8BE9-1C1130D6CC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EB3FA51-943B-4086-A25F-C0E65DD3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8250" y="279001"/>
            <a:ext cx="4927500" cy="99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B8B6AFF7-ABF1-4A29-84D5-00E32979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98119" y="1538289"/>
            <a:ext cx="4927997" cy="43211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06DB0F6D-303F-4E81-A3D0-5C56453C23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548" y="234000"/>
            <a:ext cx="1687115" cy="2609662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xmlns="" id="{E19019EB-1908-499F-8DDD-57FCF302CF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9586" y="3113662"/>
            <a:ext cx="1687115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>
            <a:extLst>
              <a:ext uri="{FF2B5EF4-FFF2-40B4-BE49-F238E27FC236}">
                <a16:creationId xmlns:a16="http://schemas.microsoft.com/office/drawing/2014/main" xmlns="" id="{42858865-2D1D-4E01-A5ED-8E9703C3F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93852" y="549000"/>
            <a:ext cx="1687115" cy="3284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>
            <a:extLst>
              <a:ext uri="{FF2B5EF4-FFF2-40B4-BE49-F238E27FC236}">
                <a16:creationId xmlns:a16="http://schemas.microsoft.com/office/drawing/2014/main" xmlns="" id="{E2644163-594C-4D16-97AD-5643AA6E3E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093852" y="4095550"/>
            <a:ext cx="1687115" cy="260966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310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9A76D-B9B0-4309-954D-04AAE54CC986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CF633-6B6B-447E-AA9E-4A080BA8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lnerokrug.ru/ksp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57290" y="1643050"/>
            <a:ext cx="7215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Отчет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 деятельности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Контрольно - счетной  палаты Дальнереченского  городского  округа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 2024 год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214290"/>
            <a:ext cx="19288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Контрольно-счетной палаты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285860"/>
            <a:ext cx="72866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74 материала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(отчеты о КМ, заключения по результатам ЭАМ)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направлено за 2024 год в Думу для рассмотрения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14480" y="1428737"/>
          <a:ext cx="6715172" cy="428627"/>
        </p:xfrm>
        <a:graphic>
          <a:graphicData uri="http://schemas.openxmlformats.org/drawingml/2006/table">
            <a:tbl>
              <a:tblPr/>
              <a:tblGrid>
                <a:gridCol w="6715172"/>
              </a:tblGrid>
              <a:tr h="4286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Заключены соглашения о взаимодействии и обмене информацией</a:t>
                      </a:r>
                      <a:endParaRPr lang="ru-RU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714480" y="2143116"/>
          <a:ext cx="2143140" cy="640080"/>
        </p:xfrm>
        <a:graphic>
          <a:graphicData uri="http://schemas.openxmlformats.org/drawingml/2006/table">
            <a:tbl>
              <a:tblPr/>
              <a:tblGrid>
                <a:gridCol w="2143140"/>
              </a:tblGrid>
              <a:tr h="517793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Федерального казначейства по Приморскому краю</a:t>
                      </a:r>
                      <a:endParaRPr lang="ru-RU" sz="1200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214810" y="2143116"/>
          <a:ext cx="2071702" cy="642942"/>
        </p:xfrm>
        <a:graphic>
          <a:graphicData uri="http://schemas.openxmlformats.org/drawingml/2006/table">
            <a:tbl>
              <a:tblPr/>
              <a:tblGrid>
                <a:gridCol w="2071702"/>
              </a:tblGrid>
              <a:tr h="6429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Дальнереченская межрайонная прокуратура </a:t>
                      </a:r>
                      <a:endParaRPr lang="ru-RU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500826" y="2143117"/>
          <a:ext cx="1928826" cy="642942"/>
        </p:xfrm>
        <a:graphic>
          <a:graphicData uri="http://schemas.openxmlformats.org/drawingml/2006/table">
            <a:tbl>
              <a:tblPr/>
              <a:tblGrid>
                <a:gridCol w="1928826"/>
              </a:tblGrid>
              <a:tr h="6429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Фонд пенсионного и социального страхования</a:t>
                      </a:r>
                      <a:endParaRPr lang="ru-RU" sz="1200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 rot="5400000">
            <a:off x="5072066" y="200024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286644" y="200024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2643174" y="200024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714480" y="3143248"/>
          <a:ext cx="6715171" cy="428628"/>
        </p:xfrm>
        <a:graphic>
          <a:graphicData uri="http://schemas.openxmlformats.org/drawingml/2006/table">
            <a:tbl>
              <a:tblPr/>
              <a:tblGrid>
                <a:gridCol w="6715171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Председатель КСП принимает участие в заседаниях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714480" y="4000504"/>
          <a:ext cx="1520327" cy="1005840"/>
        </p:xfrm>
        <a:graphic>
          <a:graphicData uri="http://schemas.openxmlformats.org/drawingml/2006/table">
            <a:tbl>
              <a:tblPr/>
              <a:tblGrid>
                <a:gridCol w="1520327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контрольно-счетных органов Приморского края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3500430" y="4000504"/>
          <a:ext cx="1500198" cy="1000132"/>
        </p:xfrm>
        <a:graphic>
          <a:graphicData uri="http://schemas.openxmlformats.org/drawingml/2006/table">
            <a:tbl>
              <a:tblPr/>
              <a:tblGrid>
                <a:gridCol w="1500198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Профильные депутатские комиссии Думы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929454" y="4000504"/>
          <a:ext cx="1509311" cy="1005840"/>
        </p:xfrm>
        <a:graphic>
          <a:graphicData uri="http://schemas.openxmlformats.org/drawingml/2006/table">
            <a:tbl>
              <a:tblPr/>
              <a:tblGrid>
                <a:gridCol w="1509311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Совет по противодействию коррупции при главе </a:t>
                      </a:r>
                      <a:r>
                        <a:rPr lang="ru-RU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Дальнереченского</a:t>
                      </a: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городского округа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5286380" y="4000504"/>
          <a:ext cx="1410159" cy="1000132"/>
        </p:xfrm>
        <a:graphic>
          <a:graphicData uri="http://schemas.openxmlformats.org/drawingml/2006/table">
            <a:tbl>
              <a:tblPr/>
              <a:tblGrid>
                <a:gridCol w="1410159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Дума </a:t>
                      </a:r>
                      <a:r>
                        <a:rPr lang="ru-RU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Дальнереченского</a:t>
                      </a: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городского округа</a:t>
                      </a:r>
                      <a:endParaRPr lang="ru-RU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5" name="Прямая со стрелкой 34"/>
          <p:cNvCxnSpPr/>
          <p:nvPr/>
        </p:nvCxnSpPr>
        <p:spPr>
          <a:xfrm rot="5400000">
            <a:off x="2214546" y="37861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4000496" y="37861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5786446" y="37861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>
            <a:off x="7500958" y="37861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28794" y="714356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Информационная  деятельность</a:t>
            </a: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1467665"/>
            <a:ext cx="707236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траница КСП размещена в сети Интернет на официальном сайте Дальнереченского городского округа  по адресу:                </a:t>
            </a:r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http://dalnerokrug.ru/ksp.html</a:t>
            </a: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азмещается информация: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 проведенных контрольных и экспертно-аналитических мероприятиях 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 выявленных нарушениях 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 внесенных представлениях и предписаниях 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 принятых по ним объектами контроля решениях и мерах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информация по противодействию коррупции в КСП</a:t>
            </a: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нормативно-правовая база КСП (регламент, стандарты)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ежегодный план работы КСП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отчет о деятельности КСП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2024 год на сайте размещено 84 публикации по указанной тематике.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901014" cy="714380"/>
          </a:xfrm>
        </p:spPr>
        <p:txBody>
          <a:bodyPr>
            <a:normAutofit fontScale="90000"/>
          </a:bodyPr>
          <a:lstStyle/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Анализ  количества выявленных  нарушений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(в процентах от общего количества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нарушений – 133 ед.)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388" y="1643050"/>
          <a:ext cx="8607454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214290"/>
            <a:ext cx="1714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07167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3071810"/>
            <a:ext cx="785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108" y="185736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9058" y="285749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29 %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901014" cy="714380"/>
          </a:xfrm>
        </p:spPr>
        <p:txBody>
          <a:bodyPr>
            <a:normAutofit fontScale="90000"/>
          </a:bodyPr>
          <a:lstStyle/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Анализ  количества выявленных  нарушений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(в процентах от общей суммы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нарушений – 40,5 млн.руб.)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35824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214290"/>
            <a:ext cx="1714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278605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185736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9124" y="371475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52 %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57290" y="1643050"/>
            <a:ext cx="7215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214290"/>
            <a:ext cx="19288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714612" y="714356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Правовой статус КСП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 ее структура</a:t>
            </a: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1857364"/>
            <a:ext cx="69294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КСП - орган местного самоуправления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постоянно действующий орган внешнего муниципального финансового контроля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обладает правами юридического лица с марта 2012 года.</a:t>
            </a:r>
          </a:p>
          <a:p>
            <a:pPr>
              <a:buFont typeface="Arial" pitchFamily="34" charset="0"/>
              <a:buChar char="•"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Председатель - замещает муниципальную должность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Аппарат КСП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– 2 главных инспектора - муниципальные служащие</a:t>
            </a:r>
          </a:p>
          <a:p>
            <a:pPr>
              <a:buFont typeface="Arial" pitchFamily="34" charset="0"/>
              <a:buChar char="•"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Все сотрудники имеют высшее профессиональное образование, опыт работы в государственных и муниципальных органах власти, отвечают квалификационным требованиям, установленным законодательством.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43042" y="642918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Правовые основы деятельности КСП</a:t>
            </a: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1357298"/>
            <a:ext cx="721523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Бюджетный Кодекс Российской Федерации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Федеральный закон от 06.10.2003 № 131-ФЗ «Об общих принципах организации местного самоуправления в Российской Федерации»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Федеральный закон от 07.02.2011 № 6-ФЗ «Об общих принципах организации и деятельности контрольно-счетных органов субъектов Российской Федерации, федеральных территорий и муниципальных образований»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Закон Приморского края от 08.02.2012 № 5-КЗ «Об отдельных вопросах организации и деятельности контрольно-счетных органов муниципальных образований Приморского края»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Устав Дальнереченского городского округа</a:t>
            </a:r>
          </a:p>
          <a:p>
            <a:pPr>
              <a:buFont typeface="Arial" pitchFamily="34" charset="0"/>
              <a:buChar char="•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Положение о КСП, утвержденное Думой ДГО, иные местные НПА, Регламент КСП, Стандарты внешнего муниципального финансового 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71604" y="428604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Основные  полномочия КСП</a:t>
            </a: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854" y="929055"/>
            <a:ext cx="7358146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Осуществление контроля за законностью и эффективностью использования средств местного бюджета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Экспертиза проектов решений о бюджете, проверка и анализ обоснованности его показателей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Внешняя проверка годового отчета об исполнении бюджета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Проведение аудита в сфере закупок товаров, работ и услуг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Оценка управления и распоряжения муниципальной собственностью, контроль за соблюдением установленного порядка управления и распоряжения муниципальной собственностью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Экспертиза проектов МПА, касающихся расходных обязательств, приводящих к изменению доходов  бюджета, а также муниципальных программ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Анализ и мониторинг бюджетного процесса, контроль за организацией и анализ исполнения местного бюджета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Оценка реализуемости, рисков и результатов достижения целей социально-экономического развития</a:t>
            </a:r>
          </a:p>
          <a:p>
            <a:pPr>
              <a:buFont typeface="Arial" pitchFamily="34" charset="0"/>
              <a:buChar char="•"/>
            </a:pPr>
            <a:endParaRPr lang="ru-RU" sz="7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 Участие в пределах полномочий в мероприятиях, направленных на противодействие коррупции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215238" cy="10715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Основные  количественные показатели  деятельности КСП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571612"/>
          <a:ext cx="804389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1357322"/>
                <a:gridCol w="1285884"/>
                <a:gridCol w="104296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сравнение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проверочных мероприятий, ед.</a:t>
                      </a:r>
                    </a:p>
                    <a:p>
                      <a:endParaRPr lang="ru-RU" sz="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Общий объем проверенных средств, млн.руб.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10 259,5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12 959,5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+ 26%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т.ч.: КМ, ед./проверено объектов, ед.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проверенных средств, млн.руб. 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/ 17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1 498,1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/ 14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1 808,3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+ 21%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экспертно-аналитических мероприятий, ед.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проверенных средств, млн.руб.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8 761,4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11 141,2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+ 6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+ 27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выявленных нарушений, ед.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+ 72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денежных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средств, использованных с нарушениями, млн.руб. / 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211,5 / 2,1%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40,5 / 0,3%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- 80%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Вынесено представлений, 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Устранено нарушений, ед. / %</a:t>
                      </a:r>
                    </a:p>
                    <a:p>
                      <a:endParaRPr lang="ru-RU" sz="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общую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сумму, млн.руб. / 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24,9 / 12%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 / 65%</a:t>
                      </a:r>
                    </a:p>
                    <a:p>
                      <a:pPr algn="ctr"/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19,9 / 49%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+ 62</a:t>
                      </a:r>
                    </a:p>
                    <a:p>
                      <a:pPr algn="ctr">
                        <a:buFontTx/>
                        <a:buNone/>
                      </a:pPr>
                      <a:endParaRPr lang="ru-RU" sz="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Tx/>
                        <a:buNone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+ 37%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42852"/>
            <a:ext cx="1857388" cy="571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00990" cy="85725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Анализ  выявленных  нарушений в 2024 году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42852"/>
            <a:ext cx="1857388" cy="571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1285884"/>
                <a:gridCol w="1428760"/>
                <a:gridCol w="14001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нарушения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нарушений, ед.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выявленных нарушений, млн.руб.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Устранено нарушений, количество, ед./млн.руб.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Нарушения при формировании и исполнении бюджета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 суммового выражения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Нарушения при ведении бухгалтерского учета, составления и предоставления бухгалтерской (финансовой) отчетности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/ 8,9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 процедурных нарушения без финансовой составляющей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устранены)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Нарушения при осуществлении муниципальных закупок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/ 12,2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Нарушения в сфере управления и распоряжения муниципальной собственностью 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 суммового выражения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Факты неэффективного использования бюджетных средств 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невозможно устранить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Иные 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нарушения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  <a:p>
                      <a:pPr algn="ctr"/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нарушений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 / 19,9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противолежащие углы 1">
            <a:extLst>
              <a:ext uri="{FF2B5EF4-FFF2-40B4-BE49-F238E27FC236}">
                <a16:creationId xmlns:a16="http://schemas.microsoft.com/office/drawing/2014/main" xmlns="" id="{C1B74FFC-22B1-4F16-9F6B-5FCDAD8B4FD8}"/>
              </a:ext>
            </a:extLst>
          </p:cNvPr>
          <p:cNvSpPr/>
          <p:nvPr/>
        </p:nvSpPr>
        <p:spPr>
          <a:xfrm>
            <a:off x="724500" y="1807290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противолежащие углы 2">
            <a:extLst>
              <a:ext uri="{FF2B5EF4-FFF2-40B4-BE49-F238E27FC236}">
                <a16:creationId xmlns:a16="http://schemas.microsoft.com/office/drawing/2014/main" xmlns="" id="{7613D9BA-71A9-47BA-9567-325935C95C35}"/>
              </a:ext>
            </a:extLst>
          </p:cNvPr>
          <p:cNvSpPr/>
          <p:nvPr/>
        </p:nvSpPr>
        <p:spPr>
          <a:xfrm>
            <a:off x="3428992" y="1785926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противолежащие углы 3">
            <a:extLst>
              <a:ext uri="{FF2B5EF4-FFF2-40B4-BE49-F238E27FC236}">
                <a16:creationId xmlns:a16="http://schemas.microsoft.com/office/drawing/2014/main" xmlns="" id="{8E3A65CF-5054-4F37-A296-63B5A4B88DAC}"/>
              </a:ext>
            </a:extLst>
          </p:cNvPr>
          <p:cNvSpPr/>
          <p:nvPr/>
        </p:nvSpPr>
        <p:spPr>
          <a:xfrm>
            <a:off x="6143636" y="1857364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противолежащие углы 4">
            <a:extLst>
              <a:ext uri="{FF2B5EF4-FFF2-40B4-BE49-F238E27FC236}">
                <a16:creationId xmlns:a16="http://schemas.microsoft.com/office/drawing/2014/main" xmlns="" id="{B4EABFCB-BC9E-49CA-B4C2-475EE823A99E}"/>
              </a:ext>
            </a:extLst>
          </p:cNvPr>
          <p:cNvSpPr/>
          <p:nvPr/>
        </p:nvSpPr>
        <p:spPr>
          <a:xfrm>
            <a:off x="785786" y="4143380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xmlns="" id="{DCDEC2BC-358F-4DF5-8FD1-FEAA284982E5}"/>
              </a:ext>
            </a:extLst>
          </p:cNvPr>
          <p:cNvSpPr/>
          <p:nvPr/>
        </p:nvSpPr>
        <p:spPr>
          <a:xfrm>
            <a:off x="3500430" y="4214818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0F5774C-1F1F-43D3-BDFC-31644976D97E}"/>
              </a:ext>
            </a:extLst>
          </p:cNvPr>
          <p:cNvSpPr txBox="1"/>
          <p:nvPr/>
        </p:nvSpPr>
        <p:spPr>
          <a:xfrm>
            <a:off x="1733194" y="1940764"/>
            <a:ext cx="18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F9436DD-B1F6-4CDA-AA68-9B3BB5FBF312}"/>
              </a:ext>
            </a:extLst>
          </p:cNvPr>
          <p:cNvSpPr txBox="1"/>
          <p:nvPr/>
        </p:nvSpPr>
        <p:spPr>
          <a:xfrm>
            <a:off x="3500430" y="4286256"/>
            <a:ext cx="24288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1,8 %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доля денежных средств,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использованных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нарушениями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AE8D70C-0335-4404-8578-3DE67239AEF6}"/>
              </a:ext>
            </a:extLst>
          </p:cNvPr>
          <p:cNvSpPr txBox="1"/>
          <p:nvPr/>
        </p:nvSpPr>
        <p:spPr>
          <a:xfrm>
            <a:off x="714348" y="1857364"/>
            <a:ext cx="24288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контрольных мероприятий проведено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CC4918B-D1AF-461E-8054-92A1DE882C5A}"/>
              </a:ext>
            </a:extLst>
          </p:cNvPr>
          <p:cNvSpPr txBox="1"/>
          <p:nvPr/>
        </p:nvSpPr>
        <p:spPr>
          <a:xfrm>
            <a:off x="714348" y="4214818"/>
            <a:ext cx="2428892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31,8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сумма денежных средств,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использованных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нарушениями</a:t>
            </a: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0B2B15A-7D64-44A5-89CF-2F01009FB53A}"/>
              </a:ext>
            </a:extLst>
          </p:cNvPr>
          <p:cNvSpPr txBox="1"/>
          <p:nvPr/>
        </p:nvSpPr>
        <p:spPr>
          <a:xfrm>
            <a:off x="3357554" y="1857364"/>
            <a:ext cx="23574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объектов контроля проверено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175AF0E-DE91-4EB7-B0F9-8C3501126558}"/>
              </a:ext>
            </a:extLst>
          </p:cNvPr>
          <p:cNvSpPr txBox="1"/>
          <p:nvPr/>
        </p:nvSpPr>
        <p:spPr>
          <a:xfrm>
            <a:off x="6072198" y="1928802"/>
            <a:ext cx="228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1 808,3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общий объем проверенных средств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96DAC3A2-B1F5-4F30-90B8-93F4F7011F70}"/>
              </a:ext>
            </a:extLst>
          </p:cNvPr>
          <p:cNvSpPr/>
          <p:nvPr/>
        </p:nvSpPr>
        <p:spPr>
          <a:xfrm>
            <a:off x="857224" y="857232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Контрольная  деятельность  КСП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785786" y="214290"/>
            <a:ext cx="1714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  <p:sp>
        <p:nvSpPr>
          <p:cNvPr id="16" name="Прямоугольник: скругленные противолежащие углы 3">
            <a:extLst>
              <a:ext uri="{FF2B5EF4-FFF2-40B4-BE49-F238E27FC236}">
                <a16:creationId xmlns:a16="http://schemas.microsoft.com/office/drawing/2014/main" xmlns="" id="{8E3A65CF-5054-4F37-A296-63B5A4B88DAC}"/>
              </a:ext>
            </a:extLst>
          </p:cNvPr>
          <p:cNvSpPr/>
          <p:nvPr/>
        </p:nvSpPr>
        <p:spPr>
          <a:xfrm>
            <a:off x="6143636" y="4214818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19,9 млн.руб.  63%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устранено нарушений по представлениям КСП</a:t>
            </a:r>
          </a:p>
          <a:p>
            <a:pPr lvl="0" algn="ctr"/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xmlns="" val="17739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1760003_2-www-funnyart-club-p-foni-s-rossiei-dlya-prezentatsii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57356" y="571480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Экспертно-аналитическая деятельность </a:t>
            </a:r>
          </a:p>
        </p:txBody>
      </p:sp>
      <p:pic>
        <p:nvPicPr>
          <p:cNvPr id="6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8628" cy="5548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42852"/>
            <a:ext cx="200026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285860"/>
            <a:ext cx="72866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14480" y="1428737"/>
          <a:ext cx="6929486" cy="428627"/>
        </p:xfrm>
        <a:graphic>
          <a:graphicData uri="http://schemas.openxmlformats.org/drawingml/2006/table">
            <a:tbl>
              <a:tblPr/>
              <a:tblGrid>
                <a:gridCol w="6929486"/>
              </a:tblGrid>
              <a:tr h="4286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Экспертиза  проводится  в  отношении</a:t>
                      </a:r>
                      <a:endParaRPr lang="ru-RU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714480" y="2285992"/>
          <a:ext cx="1143008" cy="1188720"/>
        </p:xfrm>
        <a:graphic>
          <a:graphicData uri="http://schemas.openxmlformats.org/drawingml/2006/table">
            <a:tbl>
              <a:tblPr/>
              <a:tblGrid>
                <a:gridCol w="1143008"/>
              </a:tblGrid>
              <a:tr h="517793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Проектов решений Думы о бюджете, </a:t>
                      </a:r>
                    </a:p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 внесении изменений в бюджет</a:t>
                      </a:r>
                      <a:endParaRPr lang="ru-RU" sz="1200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071802" y="2285992"/>
          <a:ext cx="1071570" cy="1214446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Годового отчета об исполнении бюджета</a:t>
                      </a:r>
                      <a:endParaRPr lang="ru-RU" i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357686" y="2285992"/>
          <a:ext cx="1285884" cy="1214446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Муниципальных</a:t>
                      </a:r>
                      <a:r>
                        <a:rPr lang="ru-RU" sz="12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правовых актов, касающихся расходных обязательств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714480" y="4071942"/>
          <a:ext cx="6929486" cy="640080"/>
        </p:xfrm>
        <a:graphic>
          <a:graphicData uri="http://schemas.openxmlformats.org/drawingml/2006/table">
            <a:tbl>
              <a:tblPr/>
              <a:tblGrid>
                <a:gridCol w="6929486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Проведено 71 экспертно-аналитическое мероприятие,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 сумму</a:t>
                      </a:r>
                      <a:r>
                        <a:rPr lang="ru-RU" sz="1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11 141,2 млн.руб.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714480" y="5143512"/>
          <a:ext cx="1357322" cy="1000132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по вопросам бюджета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3214678" y="5143512"/>
          <a:ext cx="1785950" cy="1005840"/>
        </p:xfrm>
        <a:graphic>
          <a:graphicData uri="http://schemas.openxmlformats.org/drawingml/2006/table">
            <a:tbl>
              <a:tblPr/>
              <a:tblGrid>
                <a:gridCol w="1785950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иные проекты решений Думы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7072330" y="5143512"/>
          <a:ext cx="1571636" cy="1005840"/>
        </p:xfrm>
        <a:graphic>
          <a:graphicData uri="http://schemas.openxmlformats.org/drawingml/2006/table">
            <a:tbl>
              <a:tblPr/>
              <a:tblGrid>
                <a:gridCol w="1571636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тематических мероприятия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857884" y="2285992"/>
          <a:ext cx="1285884" cy="1188720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Муниципальных</a:t>
                      </a:r>
                      <a:r>
                        <a:rPr lang="ru-RU" sz="12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правовых актов, приводящих к изменению доходов бюджета</a:t>
                      </a:r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7358082" y="2285992"/>
          <a:ext cx="1275859" cy="1188720"/>
        </p:xfrm>
        <a:graphic>
          <a:graphicData uri="http://schemas.openxmlformats.org/drawingml/2006/table">
            <a:tbl>
              <a:tblPr/>
              <a:tblGrid>
                <a:gridCol w="1275859"/>
              </a:tblGrid>
              <a:tr h="641131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Муниципальных программ, </a:t>
                      </a:r>
                    </a:p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проектов муниципальных программ и изменений в них</a:t>
                      </a: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8" name="Прямая со стрелкой 27"/>
          <p:cNvCxnSpPr/>
          <p:nvPr/>
        </p:nvCxnSpPr>
        <p:spPr>
          <a:xfrm rot="5400000">
            <a:off x="2071670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>
            <a:off x="3428992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4786314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6286512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7786710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>
            <a:off x="2215340" y="49284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4072728" y="49284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7716066" y="49284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5143504" y="5143512"/>
          <a:ext cx="1785950" cy="1005840"/>
        </p:xfrm>
        <a:graphic>
          <a:graphicData uri="http://schemas.openxmlformats.org/drawingml/2006/table">
            <a:tbl>
              <a:tblPr/>
              <a:tblGrid>
                <a:gridCol w="1785950"/>
              </a:tblGrid>
              <a:tr h="1000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муниципальные программы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2" name="Прямая со стрелкой 31"/>
          <p:cNvCxnSpPr/>
          <p:nvPr/>
        </p:nvCxnSpPr>
        <p:spPr>
          <a:xfrm rot="5400000">
            <a:off x="5930116" y="49284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противолежащие углы 1">
            <a:extLst>
              <a:ext uri="{FF2B5EF4-FFF2-40B4-BE49-F238E27FC236}">
                <a16:creationId xmlns:a16="http://schemas.microsoft.com/office/drawing/2014/main" xmlns="" id="{C1B74FFC-22B1-4F16-9F6B-5FCDAD8B4FD8}"/>
              </a:ext>
            </a:extLst>
          </p:cNvPr>
          <p:cNvSpPr/>
          <p:nvPr/>
        </p:nvSpPr>
        <p:spPr>
          <a:xfrm>
            <a:off x="724500" y="1807290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противолежащие углы 2">
            <a:extLst>
              <a:ext uri="{FF2B5EF4-FFF2-40B4-BE49-F238E27FC236}">
                <a16:creationId xmlns:a16="http://schemas.microsoft.com/office/drawing/2014/main" xmlns="" id="{7613D9BA-71A9-47BA-9567-325935C95C35}"/>
              </a:ext>
            </a:extLst>
          </p:cNvPr>
          <p:cNvSpPr/>
          <p:nvPr/>
        </p:nvSpPr>
        <p:spPr>
          <a:xfrm>
            <a:off x="3357000" y="1808640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противолежащие углы 3">
            <a:extLst>
              <a:ext uri="{FF2B5EF4-FFF2-40B4-BE49-F238E27FC236}">
                <a16:creationId xmlns:a16="http://schemas.microsoft.com/office/drawing/2014/main" xmlns="" id="{8E3A65CF-5054-4F37-A296-63B5A4B88DAC}"/>
              </a:ext>
            </a:extLst>
          </p:cNvPr>
          <p:cNvSpPr/>
          <p:nvPr/>
        </p:nvSpPr>
        <p:spPr>
          <a:xfrm>
            <a:off x="5989500" y="1807290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противолежащие углы 4">
            <a:extLst>
              <a:ext uri="{FF2B5EF4-FFF2-40B4-BE49-F238E27FC236}">
                <a16:creationId xmlns:a16="http://schemas.microsoft.com/office/drawing/2014/main" xmlns="" id="{B4EABFCB-BC9E-49CA-B4C2-475EE823A99E}"/>
              </a:ext>
            </a:extLst>
          </p:cNvPr>
          <p:cNvSpPr/>
          <p:nvPr/>
        </p:nvSpPr>
        <p:spPr>
          <a:xfrm>
            <a:off x="724500" y="4014002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xmlns="" id="{DCDEC2BC-358F-4DF5-8FD1-FEAA284982E5}"/>
              </a:ext>
            </a:extLst>
          </p:cNvPr>
          <p:cNvSpPr/>
          <p:nvPr/>
        </p:nvSpPr>
        <p:spPr>
          <a:xfrm>
            <a:off x="3357000" y="4015352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xmlns="" id="{B029E86A-194E-4E64-9BCE-1139E8AFD8C7}"/>
              </a:ext>
            </a:extLst>
          </p:cNvPr>
          <p:cNvSpPr/>
          <p:nvPr/>
        </p:nvSpPr>
        <p:spPr>
          <a:xfrm>
            <a:off x="5989500" y="4014002"/>
            <a:ext cx="2430000" cy="2069999"/>
          </a:xfrm>
          <a:prstGeom prst="round2DiagRect">
            <a:avLst>
              <a:gd name="adj1" fmla="val 0"/>
              <a:gd name="adj2" fmla="val 2939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F9436DD-B1F6-4CDA-AA68-9B3BB5FBF312}"/>
              </a:ext>
            </a:extLst>
          </p:cNvPr>
          <p:cNvSpPr txBox="1"/>
          <p:nvPr/>
        </p:nvSpPr>
        <p:spPr>
          <a:xfrm>
            <a:off x="3357554" y="4071942"/>
            <a:ext cx="242889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НПА 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ЛНА,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41 проект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постановлений </a:t>
            </a: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администрации по муниципальным программам актуализированы и приведены в соответствие с законодательством</a:t>
            </a:r>
          </a:p>
          <a:p>
            <a:pPr algn="ctr"/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AE8D70C-0335-4404-8578-3DE67239AEF6}"/>
              </a:ext>
            </a:extLst>
          </p:cNvPr>
          <p:cNvSpPr txBox="1"/>
          <p:nvPr/>
        </p:nvSpPr>
        <p:spPr>
          <a:xfrm>
            <a:off x="714348" y="1857364"/>
            <a:ext cx="2428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186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(отчеты, акты,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заключения,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информационные письма, представления) подготовлено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CC4918B-D1AF-461E-8054-92A1DE882C5A}"/>
              </a:ext>
            </a:extLst>
          </p:cNvPr>
          <p:cNvSpPr txBox="1"/>
          <p:nvPr/>
        </p:nvSpPr>
        <p:spPr>
          <a:xfrm>
            <a:off x="714348" y="4071942"/>
            <a:ext cx="24288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должностное лицо привлечено к дисциплинарной ответственности</a:t>
            </a: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0B2B15A-7D64-44A5-89CF-2F01009FB53A}"/>
              </a:ext>
            </a:extLst>
          </p:cNvPr>
          <p:cNvSpPr txBox="1"/>
          <p:nvPr/>
        </p:nvSpPr>
        <p:spPr>
          <a:xfrm>
            <a:off x="3571868" y="1857364"/>
            <a:ext cx="21431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представлений внесено объектам проверок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175AF0E-DE91-4EB7-B0F9-8C3501126558}"/>
              </a:ext>
            </a:extLst>
          </p:cNvPr>
          <p:cNvSpPr txBox="1"/>
          <p:nvPr/>
        </p:nvSpPr>
        <p:spPr>
          <a:xfrm>
            <a:off x="6072198" y="1857364"/>
            <a:ext cx="22860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направлено в Дальнереченскую межрайонную прокуратуру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3661D45-0462-45B7-9296-32C05A495F58}"/>
              </a:ext>
            </a:extLst>
          </p:cNvPr>
          <p:cNvSpPr txBox="1"/>
          <p:nvPr/>
        </p:nvSpPr>
        <p:spPr>
          <a:xfrm>
            <a:off x="6072198" y="4071942"/>
            <a:ext cx="22860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86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нарушений на общую сумму 19,9 млн.руб. устранено, или 49% от объема выявленных нарушений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96DAC3A2-B1F5-4F30-90B8-93F4F7011F70}"/>
              </a:ext>
            </a:extLst>
          </p:cNvPr>
          <p:cNvSpPr/>
          <p:nvPr/>
        </p:nvSpPr>
        <p:spPr>
          <a:xfrm>
            <a:off x="857224" y="785794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Реализация результатов проведенных контрольных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экспертно-аналитических мероприятий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Picture 2" descr="C:\Users\Админ\Desktop\Моя папка\картинки для соцсетей\герб дальнереченс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86326" cy="500066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785786" y="214290"/>
            <a:ext cx="1714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Дальнереченского городского округа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17739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1078</Words>
  <Application>Microsoft Office PowerPoint</Application>
  <PresentationFormat>Экран (4:3)</PresentationFormat>
  <Paragraphs>298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Основные  количественные показатели  деятельности КСП</vt:lpstr>
      <vt:lpstr>Анализ  выявленных  нарушений в 2024 году </vt:lpstr>
      <vt:lpstr>Слайд 7</vt:lpstr>
      <vt:lpstr>Слайд 8</vt:lpstr>
      <vt:lpstr>Слайд 9</vt:lpstr>
      <vt:lpstr>Слайд 10</vt:lpstr>
      <vt:lpstr>Слайд 11</vt:lpstr>
      <vt:lpstr>Анализ  количества выявленных  нарушений (в процентах от общего количества нарушений – 133 ед.)  </vt:lpstr>
      <vt:lpstr>Анализ  количества выявленных  нарушений (в процентах от общей суммы нарушений – 40,5 млн.руб.)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110</cp:revision>
  <dcterms:created xsi:type="dcterms:W3CDTF">2024-01-25T05:09:21Z</dcterms:created>
  <dcterms:modified xsi:type="dcterms:W3CDTF">2025-01-21T06:32:50Z</dcterms:modified>
</cp:coreProperties>
</file>